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4D277-D34E-4FEA-A927-C4EE13AD5E12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99BF3-01FC-4FA0-8C55-FDDF424A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4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DAC6-53C9-460E-801B-F76F47BADC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5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1F26-267D-47C5-E09E-C94F3D455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B5BC9-87E2-56E2-927E-15F6F0396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86C8-7981-1327-5980-764D1F0CD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1E337-57B7-674C-922E-B43BED84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67E14-D70A-B30D-1FBD-EC13DBB7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9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A0B2-0D56-5994-83E7-91DBF7AD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0322E-EFD3-48A0-342F-CE3BE7ECB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2B113-3E8F-BD45-2A15-F67062E5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1B9B4-90DB-AACE-F09D-190338C16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2FF77-34A5-87C7-B65B-4405D4F6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8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42467A-BC48-8ECF-A4C0-E7E2C5EDE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B2709-E3AA-FC96-554D-04374091B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55ED7-26B1-E58F-FFB7-29284454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1A000-5CFB-62C8-428C-C3DD63CF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A33AA-0BF1-7DCC-05D3-083E70ED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7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E5EB-9605-052C-7532-4F534E51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67DBF-CAA7-2C3A-FEC3-775EA7E30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06AA6-4800-D98E-E8BB-1ED7D8DF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24C1E-5B47-ECB0-A28A-044730DA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22BE0-DA20-4FA1-4D81-D8BBC551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10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C43E-F56B-B56D-F8A8-D473886E8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34E7C-D646-5D5C-F43F-89B742A0F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888B2-34E8-B361-5441-4A9C9C41F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0E9A-4759-E57C-2AE2-EC35B072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5E5B-CDD6-45EA-F4C9-7737A3A9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1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D98A-ABDB-9202-79E1-5E9025BA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5651-E78F-E0A7-AB30-544E6D5E5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5E331-81A8-3BD3-CF50-533E728B2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86B55-448C-61B9-A1A3-2D68A634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89B4-0ACE-853F-FB62-526159E8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B8001-72FF-F748-67E0-5EDC112E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0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25D6-2E4E-AAC9-27CE-D85F057D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DA61D-6FEB-232F-4ABC-7AD54B1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3148A-6269-9F03-7D49-50F0ABFD5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F0F37E-A5F5-10B5-EBD6-35854E00C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652CE-D4B5-1FF7-14E9-7C2E2A5AE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89B5C-A216-33E6-C783-0E7DAC48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4C9EF-607C-557C-D7D2-B4D0CA12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A78F9-DABB-7585-3B6C-E8D6D89A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4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C5A95-85D9-D8A9-A91E-69AE511A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0053A-1A25-A163-7213-AE84C7D2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580E0-73F2-BA67-418F-AA8819D0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D35AC-08B3-9D6C-5DE8-1E3285F9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D4E29-90F9-A595-2CDD-8876A061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62F2B-D98C-4533-EE18-AD1071AD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EA901-4CC7-6EAA-52A9-C487173D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79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83DB-BF83-DD36-E06E-77FAE4F3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8614-2582-0787-A151-4ACF142CF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AEDDC-FE89-4DFE-F3F2-602A72F8D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ED416-E44E-B4D4-AE01-F1A34F02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7DD2C-A88B-097C-63B7-E409AB14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55525-7A10-7CBC-2D04-EF196FF0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0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265E-DF4E-DBA7-8718-361750F1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C3766-FC78-B4F4-16DA-981633980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638CA-6878-D74A-9B3B-214BFBE94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E6B63-3294-8AF2-1CDD-36118739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38E8A-F895-00F6-EEAC-B6C774FD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02A34-34ED-2246-112F-490FE39E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C6A12-D786-ED7E-E44D-00CDEE89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656BA-6307-B8E5-FD9D-8816B9DC4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EDB8E-2FB1-7613-305B-37E4FB7BD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E2EB-EABB-4CC1-94B1-EEB725939F4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971EF-7016-AAAB-B68B-D0ADB7B60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B746A-C0DC-F534-D319-E2E0148B6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84FF-3A6F-4F69-8AE6-E5CB653BE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svg"/><Relationship Id="rId3" Type="http://schemas.openxmlformats.org/officeDocument/2006/relationships/image" Target="../media/image1.emf"/><Relationship Id="rId21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hyperlink" Target="https://www.great.gov.uk/contact/office-finder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emf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0C8A9FF-664D-49E3-8CD2-BD33866271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1006" b="31595"/>
          <a:stretch/>
        </p:blipFill>
        <p:spPr>
          <a:xfrm>
            <a:off x="311516" y="209625"/>
            <a:ext cx="1508659" cy="70581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E8C5062-DD63-4EAF-91F8-22DDE99A830F}"/>
              </a:ext>
            </a:extLst>
          </p:cNvPr>
          <p:cNvSpPr txBox="1"/>
          <p:nvPr/>
        </p:nvSpPr>
        <p:spPr>
          <a:xfrm>
            <a:off x="2044460" y="337991"/>
            <a:ext cx="7595857" cy="615553"/>
          </a:xfrm>
          <a:prstGeom prst="rect">
            <a:avLst/>
          </a:prstGeom>
          <a:noFill/>
        </p:spPr>
        <p:txBody>
          <a:bodyPr wrap="square" tIns="0" bIns="0" anchor="b">
            <a:spAutoFit/>
          </a:bodyPr>
          <a:lstStyle/>
          <a:p>
            <a:r>
              <a:rPr lang="en-GB" sz="2000" b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Midlands Internationalisation Fund</a:t>
            </a:r>
            <a:br>
              <a:rPr lang="en-GB" sz="2000" b="1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GB" sz="2000" b="1"/>
          </a:p>
        </p:txBody>
      </p:sp>
      <p:sp>
        <p:nvSpPr>
          <p:cNvPr id="2053" name="Rectangle 2052">
            <a:extLst>
              <a:ext uri="{FF2B5EF4-FFF2-40B4-BE49-F238E27FC236}">
                <a16:creationId xmlns:a16="http://schemas.microsoft.com/office/drawing/2014/main" id="{5B576253-362B-4027-875C-E663154E784C}"/>
              </a:ext>
            </a:extLst>
          </p:cNvPr>
          <p:cNvSpPr/>
          <p:nvPr/>
        </p:nvSpPr>
        <p:spPr>
          <a:xfrm>
            <a:off x="311516" y="1461138"/>
            <a:ext cx="3831854" cy="2006122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D66AA4-B728-4F22-A6B3-9FCDA1FBEC3A}"/>
              </a:ext>
            </a:extLst>
          </p:cNvPr>
          <p:cNvSpPr txBox="1"/>
          <p:nvPr/>
        </p:nvSpPr>
        <p:spPr>
          <a:xfrm>
            <a:off x="311516" y="1461137"/>
            <a:ext cx="38318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fund</a:t>
            </a:r>
          </a:p>
        </p:txBody>
      </p:sp>
      <p:grpSp>
        <p:nvGrpSpPr>
          <p:cNvPr id="2051" name="Group 2050">
            <a:extLst>
              <a:ext uri="{FF2B5EF4-FFF2-40B4-BE49-F238E27FC236}">
                <a16:creationId xmlns:a16="http://schemas.microsoft.com/office/drawing/2014/main" id="{69EFC3EA-CF48-4442-B64C-3DCDB96EDE87}"/>
              </a:ext>
            </a:extLst>
          </p:cNvPr>
          <p:cNvGrpSpPr/>
          <p:nvPr/>
        </p:nvGrpSpPr>
        <p:grpSpPr>
          <a:xfrm>
            <a:off x="389852" y="2515354"/>
            <a:ext cx="3739534" cy="923330"/>
            <a:chOff x="389852" y="2165383"/>
            <a:chExt cx="3739534" cy="923330"/>
          </a:xfrm>
        </p:grpSpPr>
        <p:pic>
          <p:nvPicPr>
            <p:cNvPr id="16" name="Graphic 15" descr="Building">
              <a:extLst>
                <a:ext uri="{FF2B5EF4-FFF2-40B4-BE49-F238E27FC236}">
                  <a16:creationId xmlns:a16="http://schemas.microsoft.com/office/drawing/2014/main" id="{31FA1F81-5703-45E4-AEC5-7C3EDC096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9852" y="2177604"/>
              <a:ext cx="468000" cy="4680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72B0384-D413-4BAE-978C-2EB75C69BD87}"/>
                </a:ext>
              </a:extLst>
            </p:cNvPr>
            <p:cNvSpPr txBox="1"/>
            <p:nvPr/>
          </p:nvSpPr>
          <p:spPr>
            <a:xfrm>
              <a:off x="932987" y="2165383"/>
              <a:ext cx="31963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provided by</a:t>
              </a:r>
            </a:p>
            <a:p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Department for International Trade (DIT) </a:t>
              </a:r>
              <a:r>
                <a:rPr lang="en-GB" sz="1400"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 European Regional Development Funding (ERDF)</a:t>
              </a:r>
            </a:p>
          </p:txBody>
        </p:sp>
      </p:grpSp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0ABFC2A8-2130-4359-94EE-4849A454AE66}"/>
              </a:ext>
            </a:extLst>
          </p:cNvPr>
          <p:cNvGrpSpPr/>
          <p:nvPr/>
        </p:nvGrpSpPr>
        <p:grpSpPr>
          <a:xfrm>
            <a:off x="389852" y="1863936"/>
            <a:ext cx="2439192" cy="504000"/>
            <a:chOff x="389852" y="1516273"/>
            <a:chExt cx="2439192" cy="504000"/>
          </a:xfrm>
        </p:grpSpPr>
        <p:pic>
          <p:nvPicPr>
            <p:cNvPr id="24" name="Graphic 23" descr="Rocket">
              <a:extLst>
                <a:ext uri="{FF2B5EF4-FFF2-40B4-BE49-F238E27FC236}">
                  <a16:creationId xmlns:a16="http://schemas.microsoft.com/office/drawing/2014/main" id="{5EB0D62D-F3DE-44FD-A89F-174EF79BC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89852" y="1516273"/>
              <a:ext cx="504000" cy="504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D14CCD-82B9-48A7-945C-85851981D766}"/>
                </a:ext>
              </a:extLst>
            </p:cNvPr>
            <p:cNvSpPr txBox="1"/>
            <p:nvPr/>
          </p:nvSpPr>
          <p:spPr>
            <a:xfrm>
              <a:off x="932987" y="1522052"/>
              <a:ext cx="189605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launched</a:t>
              </a:r>
            </a:p>
            <a:p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r>
                <a:rPr lang="en-GB" sz="1400" b="1" baseline="30000"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 December 2020</a:t>
              </a:r>
            </a:p>
          </p:txBody>
        </p:sp>
      </p:grpSp>
      <p:sp>
        <p:nvSpPr>
          <p:cNvPr id="2054" name="Rectangle 2053">
            <a:extLst>
              <a:ext uri="{FF2B5EF4-FFF2-40B4-BE49-F238E27FC236}">
                <a16:creationId xmlns:a16="http://schemas.microsoft.com/office/drawing/2014/main" id="{41F846F8-CEC9-4293-92D4-78BF589ABD43}"/>
              </a:ext>
            </a:extLst>
          </p:cNvPr>
          <p:cNvSpPr/>
          <p:nvPr/>
        </p:nvSpPr>
        <p:spPr>
          <a:xfrm>
            <a:off x="311515" y="3543232"/>
            <a:ext cx="3831858" cy="2915221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5" name="TextBox 2054">
            <a:extLst>
              <a:ext uri="{FF2B5EF4-FFF2-40B4-BE49-F238E27FC236}">
                <a16:creationId xmlns:a16="http://schemas.microsoft.com/office/drawing/2014/main" id="{5B181613-0FA6-4E98-BF8E-DE24C1FACEB4}"/>
              </a:ext>
            </a:extLst>
          </p:cNvPr>
          <p:cNvSpPr txBox="1"/>
          <p:nvPr/>
        </p:nvSpPr>
        <p:spPr>
          <a:xfrm>
            <a:off x="311515" y="3543232"/>
            <a:ext cx="383185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Recipients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1B97A4-E499-4910-96E3-8499CCB24A9F}"/>
              </a:ext>
            </a:extLst>
          </p:cNvPr>
          <p:cNvSpPr txBox="1"/>
          <p:nvPr/>
        </p:nvSpPr>
        <p:spPr>
          <a:xfrm>
            <a:off x="957422" y="4069416"/>
            <a:ext cx="31859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SMEs</a:t>
            </a:r>
            <a:r>
              <a:rPr kumimoji="0" lang="en-GB" sz="1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England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C7FAE3-5F9D-4007-82FC-A28B32EA0C29}"/>
              </a:ext>
            </a:extLst>
          </p:cNvPr>
          <p:cNvGrpSpPr/>
          <p:nvPr/>
        </p:nvGrpSpPr>
        <p:grpSpPr>
          <a:xfrm>
            <a:off x="474570" y="4096908"/>
            <a:ext cx="482852" cy="259396"/>
            <a:chOff x="474570" y="3754008"/>
            <a:chExt cx="482852" cy="25939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162AEF4-8C1A-4CC1-8EED-A86C873E4EE0}"/>
                </a:ext>
              </a:extLst>
            </p:cNvPr>
            <p:cNvSpPr/>
            <p:nvPr/>
          </p:nvSpPr>
          <p:spPr>
            <a:xfrm>
              <a:off x="474570" y="3754008"/>
              <a:ext cx="482852" cy="259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F0ECEA7-8598-41A1-A89E-AA516B16903C}"/>
                </a:ext>
              </a:extLst>
            </p:cNvPr>
            <p:cNvSpPr/>
            <p:nvPr/>
          </p:nvSpPr>
          <p:spPr>
            <a:xfrm>
              <a:off x="474570" y="3856706"/>
              <a:ext cx="482852" cy="54000"/>
            </a:xfrm>
            <a:prstGeom prst="rect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F6FCE7E-F1C1-4E99-8811-E1C173012EC5}"/>
                </a:ext>
              </a:extLst>
            </p:cNvPr>
            <p:cNvSpPr/>
            <p:nvPr/>
          </p:nvSpPr>
          <p:spPr>
            <a:xfrm>
              <a:off x="688996" y="3754204"/>
              <a:ext cx="54000" cy="259200"/>
            </a:xfrm>
            <a:prstGeom prst="rect">
              <a:avLst/>
            </a:prstGeom>
            <a:solidFill>
              <a:srgbClr val="E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C25151F-4964-4568-B909-BF2D37BEF9FA}"/>
              </a:ext>
            </a:extLst>
          </p:cNvPr>
          <p:cNvSpPr txBox="1"/>
          <p:nvPr/>
        </p:nvSpPr>
        <p:spPr>
          <a:xfrm>
            <a:off x="957422" y="4428099"/>
            <a:ext cx="27573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</a:t>
            </a:r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4092B9C-AF3E-490A-8066-56EB86823B72}"/>
              </a:ext>
            </a:extLst>
          </p:cNvPr>
          <p:cNvGrpSpPr/>
          <p:nvPr/>
        </p:nvGrpSpPr>
        <p:grpSpPr>
          <a:xfrm>
            <a:off x="493020" y="5704722"/>
            <a:ext cx="3650350" cy="468000"/>
            <a:chOff x="493020" y="5276097"/>
            <a:chExt cx="3650350" cy="46800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842D42C-4D6F-4863-8F31-FCDEE66D8E5D}"/>
                </a:ext>
              </a:extLst>
            </p:cNvPr>
            <p:cNvSpPr txBox="1"/>
            <p:nvPr/>
          </p:nvSpPr>
          <p:spPr>
            <a:xfrm>
              <a:off x="957417" y="5356209"/>
              <a:ext cx="318595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£500k+ sales \ turnover </a:t>
              </a:r>
              <a:r>
                <a:rPr kumimoji="0" lang="en-GB" sz="120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(desirable)</a:t>
              </a:r>
              <a:endParaRPr lang="en-GB" i="1"/>
            </a:p>
          </p:txBody>
        </p:sp>
        <p:pic>
          <p:nvPicPr>
            <p:cNvPr id="20" name="Graphic 19" descr="Register with solid fill">
              <a:extLst>
                <a:ext uri="{FF2B5EF4-FFF2-40B4-BE49-F238E27FC236}">
                  <a16:creationId xmlns:a16="http://schemas.microsoft.com/office/drawing/2014/main" id="{47832863-BA13-4C33-BEE9-286B638AA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020" y="5276097"/>
              <a:ext cx="468000" cy="468000"/>
            </a:xfrm>
            <a:prstGeom prst="rect">
              <a:avLst/>
            </a:prstGeom>
          </p:spPr>
        </p:pic>
      </p:grpSp>
      <p:grpSp>
        <p:nvGrpSpPr>
          <p:cNvPr id="2048" name="Group 2047">
            <a:extLst>
              <a:ext uri="{FF2B5EF4-FFF2-40B4-BE49-F238E27FC236}">
                <a16:creationId xmlns:a16="http://schemas.microsoft.com/office/drawing/2014/main" id="{27E26479-B29E-41A1-8A61-CBC8D3E3B9B7}"/>
              </a:ext>
            </a:extLst>
          </p:cNvPr>
          <p:cNvGrpSpPr/>
          <p:nvPr/>
        </p:nvGrpSpPr>
        <p:grpSpPr>
          <a:xfrm>
            <a:off x="493020" y="5198822"/>
            <a:ext cx="3717030" cy="468000"/>
            <a:chOff x="493020" y="4810749"/>
            <a:chExt cx="3717030" cy="46800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B872290-DF26-4635-A895-031947A1C7E0}"/>
                </a:ext>
              </a:extLst>
            </p:cNvPr>
            <p:cNvSpPr txBox="1"/>
            <p:nvPr/>
          </p:nvSpPr>
          <p:spPr>
            <a:xfrm>
              <a:off x="957417" y="4890861"/>
              <a:ext cx="325263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Product \ service suitable for export</a:t>
              </a:r>
              <a:endParaRPr lang="en-GB"/>
            </a:p>
          </p:txBody>
        </p:sp>
        <p:pic>
          <p:nvPicPr>
            <p:cNvPr id="27" name="Graphic 26" descr="Continuous Improvement with solid fill">
              <a:extLst>
                <a:ext uri="{FF2B5EF4-FFF2-40B4-BE49-F238E27FC236}">
                  <a16:creationId xmlns:a16="http://schemas.microsoft.com/office/drawing/2014/main" id="{339F08FB-717E-4469-A662-A9C49933B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93020" y="4810749"/>
              <a:ext cx="468000" cy="468000"/>
            </a:xfrm>
            <a:prstGeom prst="rect">
              <a:avLst/>
            </a:prstGeom>
          </p:spPr>
        </p:pic>
      </p:grpSp>
      <p:grpSp>
        <p:nvGrpSpPr>
          <p:cNvPr id="2056" name="Group 2055">
            <a:extLst>
              <a:ext uri="{FF2B5EF4-FFF2-40B4-BE49-F238E27FC236}">
                <a16:creationId xmlns:a16="http://schemas.microsoft.com/office/drawing/2014/main" id="{A18276AE-680C-4BC8-B8BF-678A89D30C2E}"/>
              </a:ext>
            </a:extLst>
          </p:cNvPr>
          <p:cNvGrpSpPr/>
          <p:nvPr/>
        </p:nvGrpSpPr>
        <p:grpSpPr>
          <a:xfrm>
            <a:off x="493020" y="4692921"/>
            <a:ext cx="3650354" cy="468000"/>
            <a:chOff x="493020" y="4350021"/>
            <a:chExt cx="3650354" cy="46800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C3E7E1-AF5A-4E04-8CDF-11D08B493336}"/>
                </a:ext>
              </a:extLst>
            </p:cNvPr>
            <p:cNvSpPr txBox="1"/>
            <p:nvPr/>
          </p:nvSpPr>
          <p:spPr>
            <a:xfrm>
              <a:off x="957421" y="4430133"/>
              <a:ext cx="318595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GB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International high growth potential</a:t>
              </a:r>
              <a:endParaRPr lang="en-GB"/>
            </a:p>
          </p:txBody>
        </p:sp>
        <p:pic>
          <p:nvPicPr>
            <p:cNvPr id="30" name="Graphic 29" descr="Upward trend with solid fill">
              <a:extLst>
                <a:ext uri="{FF2B5EF4-FFF2-40B4-BE49-F238E27FC236}">
                  <a16:creationId xmlns:a16="http://schemas.microsoft.com/office/drawing/2014/main" id="{1AD8B8FC-0C54-450E-A5FC-0D9288EB8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93020" y="4350021"/>
              <a:ext cx="468000" cy="468000"/>
            </a:xfrm>
            <a:prstGeom prst="rect">
              <a:avLst/>
            </a:prstGeom>
          </p:spPr>
        </p:pic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6B38AB22-791F-4C33-B408-AB48DE9C5369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272" y="399547"/>
            <a:ext cx="2367994" cy="51589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B0B4AB34-DD3F-4882-9F8F-B996C6166792}"/>
              </a:ext>
            </a:extLst>
          </p:cNvPr>
          <p:cNvSpPr/>
          <p:nvPr/>
        </p:nvSpPr>
        <p:spPr>
          <a:xfrm>
            <a:off x="4216766" y="1461137"/>
            <a:ext cx="3831854" cy="2408921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912896-8A58-4207-8A7E-ED39DFE55C20}"/>
              </a:ext>
            </a:extLst>
          </p:cNvPr>
          <p:cNvSpPr txBox="1"/>
          <p:nvPr/>
        </p:nvSpPr>
        <p:spPr>
          <a:xfrm>
            <a:off x="4216766" y="1461137"/>
            <a:ext cx="38318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funding</a:t>
            </a: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BC1B447-4259-4B7A-AF25-C1BF3A838630}"/>
              </a:ext>
            </a:extLst>
          </p:cNvPr>
          <p:cNvSpPr txBox="1"/>
          <p:nvPr/>
        </p:nvSpPr>
        <p:spPr>
          <a:xfrm>
            <a:off x="4838237" y="2515354"/>
            <a:ext cx="31963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ERDF support allocated by LEPs</a:t>
            </a:r>
            <a:r>
              <a:rPr lang="en-GB" sz="10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amount available reflects their contribution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057A62A-F8EC-4370-9BC0-438B8C9A873E}"/>
              </a:ext>
            </a:extLst>
          </p:cNvPr>
          <p:cNvSpPr txBox="1"/>
          <p:nvPr/>
        </p:nvSpPr>
        <p:spPr>
          <a:xfrm>
            <a:off x="4838237" y="1869715"/>
            <a:ext cx="319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Co-investment funding (£1k to max £9k)</a:t>
            </a:r>
            <a:b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4653BF2-AC00-483A-998E-262F8BFB79E4}"/>
              </a:ext>
            </a:extLst>
          </p:cNvPr>
          <p:cNvSpPr txBox="1"/>
          <p:nvPr/>
        </p:nvSpPr>
        <p:spPr>
          <a:xfrm>
            <a:off x="4832738" y="3160993"/>
            <a:ext cx="319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Funding availability subject to LEP area funding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check with local team</a:t>
            </a:r>
            <a:b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3" name="Graphic 2062" descr="Share with solid fill">
            <a:extLst>
              <a:ext uri="{FF2B5EF4-FFF2-40B4-BE49-F238E27FC236}">
                <a16:creationId xmlns:a16="http://schemas.microsoft.com/office/drawing/2014/main" id="{513C9C95-7651-4D22-B571-22E86ED66A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64738" y="2527575"/>
            <a:ext cx="468000" cy="468000"/>
          </a:xfrm>
          <a:prstGeom prst="rect">
            <a:avLst/>
          </a:prstGeom>
        </p:spPr>
      </p:pic>
      <p:pic>
        <p:nvPicPr>
          <p:cNvPr id="2065" name="Graphic 2064" descr="Link with solid fill">
            <a:extLst>
              <a:ext uri="{FF2B5EF4-FFF2-40B4-BE49-F238E27FC236}">
                <a16:creationId xmlns:a16="http://schemas.microsoft.com/office/drawing/2014/main" id="{89679EBA-9F60-4DBC-BAEE-EA00E1F005D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64738" y="1881936"/>
            <a:ext cx="468000" cy="468000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B4DF2FE6-E4BF-45C1-97A5-71A7DC98BA3F}"/>
              </a:ext>
            </a:extLst>
          </p:cNvPr>
          <p:cNvSpPr/>
          <p:nvPr/>
        </p:nvSpPr>
        <p:spPr>
          <a:xfrm>
            <a:off x="8124820" y="1461137"/>
            <a:ext cx="3831854" cy="2408921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F04CE4A-525E-4F2A-B0E2-8AB2394AFE6C}"/>
              </a:ext>
            </a:extLst>
          </p:cNvPr>
          <p:cNvSpPr txBox="1"/>
          <p:nvPr/>
        </p:nvSpPr>
        <p:spPr>
          <a:xfrm>
            <a:off x="8124820" y="1461137"/>
            <a:ext cx="3831855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</a:t>
            </a:r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069" name="Group 2068">
            <a:extLst>
              <a:ext uri="{FF2B5EF4-FFF2-40B4-BE49-F238E27FC236}">
                <a16:creationId xmlns:a16="http://schemas.microsoft.com/office/drawing/2014/main" id="{D28E72D2-BA06-4A1E-B662-22CD33C7CCD6}"/>
              </a:ext>
            </a:extLst>
          </p:cNvPr>
          <p:cNvGrpSpPr/>
          <p:nvPr/>
        </p:nvGrpSpPr>
        <p:grpSpPr>
          <a:xfrm>
            <a:off x="8271065" y="1761993"/>
            <a:ext cx="3671625" cy="523220"/>
            <a:chOff x="8271065" y="1400043"/>
            <a:chExt cx="3671625" cy="52322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509C8F7-04AD-4AAA-9791-1EE6D39AD0DB}"/>
                </a:ext>
              </a:extLst>
            </p:cNvPr>
            <p:cNvSpPr txBox="1"/>
            <p:nvPr/>
          </p:nvSpPr>
          <p:spPr>
            <a:xfrm>
              <a:off x="8746291" y="1507765"/>
              <a:ext cx="31963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Contact </a:t>
              </a:r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  <a:hlinkClick r:id="rId19"/>
                </a:rPr>
                <a:t>DIT’s Regional Network</a:t>
              </a:r>
              <a:endParaRPr lang="en-GB" sz="14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6" name="TextBox 2065">
              <a:extLst>
                <a:ext uri="{FF2B5EF4-FFF2-40B4-BE49-F238E27FC236}">
                  <a16:creationId xmlns:a16="http://schemas.microsoft.com/office/drawing/2014/main" id="{9BB8DEA4-EECC-4B92-B750-C1DFCEF88B40}"/>
                </a:ext>
              </a:extLst>
            </p:cNvPr>
            <p:cNvSpPr txBox="1"/>
            <p:nvPr/>
          </p:nvSpPr>
          <p:spPr>
            <a:xfrm>
              <a:off x="8271065" y="140004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b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520DAA58-54D5-44E1-90F6-00DA2C54305B}"/>
              </a:ext>
            </a:extLst>
          </p:cNvPr>
          <p:cNvGrpSpPr/>
          <p:nvPr/>
        </p:nvGrpSpPr>
        <p:grpSpPr>
          <a:xfrm>
            <a:off x="8271065" y="2424833"/>
            <a:ext cx="3671625" cy="523220"/>
            <a:chOff x="8271065" y="2042037"/>
            <a:chExt cx="3671625" cy="52322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A87809-2588-4CB5-A9E5-8A5D6A0D53CA}"/>
                </a:ext>
              </a:extLst>
            </p:cNvPr>
            <p:cNvSpPr txBox="1"/>
            <p:nvPr/>
          </p:nvSpPr>
          <p:spPr>
            <a:xfrm>
              <a:off x="8746291" y="2149759"/>
              <a:ext cx="31963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Agree an export action plan 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A3F1391-3584-4648-BED5-EC6364859D56}"/>
                </a:ext>
              </a:extLst>
            </p:cNvPr>
            <p:cNvSpPr txBox="1"/>
            <p:nvPr/>
          </p:nvSpPr>
          <p:spPr>
            <a:xfrm>
              <a:off x="8271065" y="2042037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b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630D2799-7B2F-46D5-8788-EA5988442B39}"/>
              </a:ext>
            </a:extLst>
          </p:cNvPr>
          <p:cNvGrpSpPr/>
          <p:nvPr/>
        </p:nvGrpSpPr>
        <p:grpSpPr>
          <a:xfrm>
            <a:off x="8271065" y="3087672"/>
            <a:ext cx="3666126" cy="523220"/>
            <a:chOff x="8271065" y="2725722"/>
            <a:chExt cx="3666126" cy="52322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1B1991E-785B-4627-97FE-BFA8ACC1E191}"/>
                </a:ext>
              </a:extLst>
            </p:cNvPr>
            <p:cNvSpPr txBox="1"/>
            <p:nvPr/>
          </p:nvSpPr>
          <p:spPr>
            <a:xfrm>
              <a:off x="8740792" y="2741111"/>
              <a:ext cx="31963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  <a:t>Application advice provided</a:t>
              </a:r>
              <a:br>
                <a:rPr lang="en-GB" sz="1400" b="1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if appropriate</a:t>
              </a:r>
              <a:endParaRPr lang="en-GB" sz="14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32EE84A-F1F1-48CA-B498-240CBD169C97}"/>
                </a:ext>
              </a:extLst>
            </p:cNvPr>
            <p:cNvSpPr txBox="1"/>
            <p:nvPr/>
          </p:nvSpPr>
          <p:spPr>
            <a:xfrm>
              <a:off x="8271065" y="2725722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b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2072" name="Picture 2071">
            <a:extLst>
              <a:ext uri="{FF2B5EF4-FFF2-40B4-BE49-F238E27FC236}">
                <a16:creationId xmlns:a16="http://schemas.microsoft.com/office/drawing/2014/main" id="{05F8A4CE-292A-49FE-97E5-4B390620774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14277" y="3204684"/>
            <a:ext cx="368921" cy="468000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E9798C42-7624-4764-A060-2595792733D6}"/>
              </a:ext>
            </a:extLst>
          </p:cNvPr>
          <p:cNvSpPr/>
          <p:nvPr/>
        </p:nvSpPr>
        <p:spPr>
          <a:xfrm>
            <a:off x="4216766" y="3936711"/>
            <a:ext cx="7720425" cy="2521742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A0CCB12-C5F4-47A3-8766-FBC0B9AD08D0}"/>
              </a:ext>
            </a:extLst>
          </p:cNvPr>
          <p:cNvSpPr txBox="1"/>
          <p:nvPr/>
        </p:nvSpPr>
        <p:spPr>
          <a:xfrm>
            <a:off x="4216767" y="3936711"/>
            <a:ext cx="772042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the</a:t>
            </a:r>
            <a:r>
              <a:rPr lang="en-GB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funding</a:t>
            </a:r>
          </a:p>
        </p:txBody>
      </p:sp>
      <p:sp>
        <p:nvSpPr>
          <p:cNvPr id="2073" name="Rectangle 2072">
            <a:extLst>
              <a:ext uri="{FF2B5EF4-FFF2-40B4-BE49-F238E27FC236}">
                <a16:creationId xmlns:a16="http://schemas.microsoft.com/office/drawing/2014/main" id="{43F01EE7-BF18-4212-B130-8744E7A7723C}"/>
              </a:ext>
            </a:extLst>
          </p:cNvPr>
          <p:cNvSpPr/>
          <p:nvPr/>
        </p:nvSpPr>
        <p:spPr>
          <a:xfrm>
            <a:off x="4336163" y="4329806"/>
            <a:ext cx="5360713" cy="2052000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expenditure – </a:t>
            </a:r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which hasn’t yet started or been committed to</a:t>
            </a:r>
          </a:p>
          <a:p>
            <a:endParaRPr lang="en-GB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party advice to prepare for export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8CCB949-937F-4AB8-81DE-3F8496959FF9}"/>
              </a:ext>
            </a:extLst>
          </p:cNvPr>
          <p:cNvSpPr/>
          <p:nvPr/>
        </p:nvSpPr>
        <p:spPr>
          <a:xfrm>
            <a:off x="9770272" y="4329806"/>
            <a:ext cx="2031204" cy="2052000"/>
          </a:xfrm>
          <a:prstGeom prst="rect">
            <a:avLst/>
          </a:prstGeom>
          <a:solidFill>
            <a:srgbClr val="F2F2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Ineligible expenditure</a:t>
            </a:r>
          </a:p>
          <a:p>
            <a:endParaRPr lang="en-GB" sz="12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production/operational costs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costs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salary/employment costs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 of assets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 expenditure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subsidies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6B27531-D20D-4838-9EFF-FA2586E33FDF}"/>
              </a:ext>
            </a:extLst>
          </p:cNvPr>
          <p:cNvSpPr txBox="1"/>
          <p:nvPr/>
        </p:nvSpPr>
        <p:spPr>
          <a:xfrm>
            <a:off x="4414277" y="5076292"/>
            <a:ext cx="5220280" cy="861774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market research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IPR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translation and cultural advice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social media and SEO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routes to market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overseas business environment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due diligence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D2F3A2F-E06B-41A2-B51A-3F8B52529903}"/>
              </a:ext>
            </a:extLst>
          </p:cNvPr>
          <p:cNvSpPr txBox="1"/>
          <p:nvPr/>
        </p:nvSpPr>
        <p:spPr>
          <a:xfrm>
            <a:off x="4284037" y="5982680"/>
            <a:ext cx="5350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SME participation in Trade Fairs, Missions and market development visits may also be supported.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24B7FD8-6655-4E60-84D0-318D5E779283}"/>
              </a:ext>
            </a:extLst>
          </p:cNvPr>
          <p:cNvSpPr txBox="1"/>
          <p:nvPr/>
        </p:nvSpPr>
        <p:spPr>
          <a:xfrm>
            <a:off x="311514" y="1008619"/>
            <a:ext cx="11645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GB" sz="1800" b="1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o-investment for SMEs from DIT using European Regional Development Funding (ERDF)</a:t>
            </a:r>
            <a:endParaRPr lang="en-GB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3B297-843B-47A0-B6B7-2CD58491AED0}"/>
              </a:ext>
            </a:extLst>
          </p:cNvPr>
          <p:cNvSpPr txBox="1"/>
          <p:nvPr/>
        </p:nvSpPr>
        <p:spPr>
          <a:xfrm>
            <a:off x="311514" y="643765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baseline="30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900">
                <a:latin typeface="Arial" panose="020B0604020202020204" pitchFamily="34" charset="0"/>
                <a:cs typeface="Arial" panose="020B0604020202020204" pitchFamily="34" charset="0"/>
              </a:rPr>
              <a:t>Small and Medium sized Enterprise (SME)</a:t>
            </a:r>
          </a:p>
          <a:p>
            <a:r>
              <a:rPr lang="en-GB" sz="900" b="1" baseline="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900">
                <a:latin typeface="Arial" panose="020B0604020202020204" pitchFamily="34" charset="0"/>
                <a:cs typeface="Arial" panose="020B0604020202020204" pitchFamily="34" charset="0"/>
              </a:rPr>
              <a:t>Local Enterprise Partnership (LEP)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1F00358A-81BA-4655-BF0C-A723B5C9B9B2}"/>
              </a:ext>
            </a:extLst>
          </p:cNvPr>
          <p:cNvPicPr/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666" y="382411"/>
            <a:ext cx="1403350" cy="542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095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Opened xmlns="b413c3fd-5a3b-4239-b985-69032e371c04">2022-05-24T16:16:12+00:00</Date_x0020_Opened>
    <Government_x0020_Body xmlns="b413c3fd-5a3b-4239-b985-69032e371c04">DIT</Government_x0020_Body>
    <LegacyData xmlns="aaacb922-5235-4a66-b188-303b9b46fbd7" xsi:nil="true"/>
    <Descriptor xmlns="0063f72e-ace3-48fb-9c1f-5b513408b31f" xsi:nil="true"/>
    <TaxCatchAllLabel xmlns="88609682-a782-4fe4-9dc3-70f3089bbe42" xsi:nil="true"/>
    <Region xmlns="8c34c542-d62c-4b02-aa42-f8c92c5a2738">Midlands</Region>
    <_dlc_DocIdPersistId xmlns="88609682-a782-4fe4-9dc3-70f3089bbe42" xsi:nil="true"/>
    <Year xmlns="8c34c542-d62c-4b02-aa42-f8c92c5a2738" xsi:nil="true"/>
    <_dlc_DocId xmlns="88609682-a782-4fe4-9dc3-70f3089bbe42">ZJDRYNA74HCX-1085313931-193140</_dlc_DocId>
    <DateRetention xmlns="8c34c542-d62c-4b02-aa42-f8c92c5a2738" xsi:nil="true"/>
    <Security_x0020_Classification xmlns="0063f72e-ace3-48fb-9c1f-5b513408b31f">OFFICIAL</Security_x0020_Classification>
    <Month xmlns="8c34c542-d62c-4b02-aa42-f8c92c5a2738" xsi:nil="true"/>
    <GIAADOCCATEGORY xmlns="8c34c542-d62c-4b02-aa42-f8c92c5a2738" xsi:nil="true"/>
    <Retention_x0020_Label xmlns="a8f60570-4bd3-4f2b-950b-a996de8ab151" xsi:nil="true"/>
    <_dlc_DocIdUrl xmlns="88609682-a782-4fe4-9dc3-70f3089bbe42">
      <Url>https://dbis.sharepoint.com/sites/IF/_layouts/15/DocIdRedir.aspx?ID=ZJDRYNA74HCX-1085313931-193140</Url>
      <Description>ZJDRYNA74HCX-1085313931-193140</Description>
    </_dlc_DocIdUrl>
    <TaxCatchAll xmlns="88609682-a782-4fe4-9dc3-70f3089bbe42">
      <Value>1</Value>
    </TaxCatchAll>
    <lcf76f155ced4ddcb4097134ff3c332f xmlns="8c34c542-d62c-4b02-aa42-f8c92c5a2738">
      <Terms xmlns="http://schemas.microsoft.com/office/infopath/2007/PartnerControls"/>
    </lcf76f155ced4ddcb4097134ff3c332f>
    <Date_x0020_Closed xmlns="b413c3fd-5a3b-4239-b985-69032e371c04" xsi:nil="true"/>
    <m975189f4ba442ecbf67d4147307b177 xmlns="88609682-a782-4fe4-9dc3-70f3089bbe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DIT:International Trade and Investment:UK Regions</TermName>
          <TermId xmlns="http://schemas.microsoft.com/office/infopath/2007/PartnerControls">11abf90b-2f4c-462b-8e50-ae05d3c38e40</TermId>
        </TermInfo>
      </Terms>
    </m975189f4ba442ecbf67d4147307b177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D4E8C719FDA47B9B6E383CF9F5C6B" ma:contentTypeVersion="37" ma:contentTypeDescription="Create a new document." ma:contentTypeScope="" ma:versionID="b357ad722f27f8727ac0e6eb7ed55f83">
  <xsd:schema xmlns:xsd="http://www.w3.org/2001/XMLSchema" xmlns:xs="http://www.w3.org/2001/XMLSchema" xmlns:p="http://schemas.microsoft.com/office/2006/metadata/properties" xmlns:ns2="8c34c542-d62c-4b02-aa42-f8c92c5a2738" xmlns:ns3="a8f60570-4bd3-4f2b-950b-a996de8ab151" xmlns:ns4="b413c3fd-5a3b-4239-b985-69032e371c04" xmlns:ns5="0063f72e-ace3-48fb-9c1f-5b513408b31f" xmlns:ns6="aaacb922-5235-4a66-b188-303b9b46fbd7" xmlns:ns7="88609682-a782-4fe4-9dc3-70f3089bbe42" targetNamespace="http://schemas.microsoft.com/office/2006/metadata/properties" ma:root="true" ma:fieldsID="0f3e80f4d2e36bf188b37a24abbf9152" ns2:_="" ns3:_="" ns4:_="" ns5:_="" ns6:_="" ns7:_="">
    <xsd:import namespace="8c34c542-d62c-4b02-aa42-f8c92c5a2738"/>
    <xsd:import namespace="a8f60570-4bd3-4f2b-950b-a996de8ab151"/>
    <xsd:import namespace="b413c3fd-5a3b-4239-b985-69032e371c04"/>
    <xsd:import namespace="0063f72e-ace3-48fb-9c1f-5b513408b31f"/>
    <xsd:import namespace="aaacb922-5235-4a66-b188-303b9b46fbd7"/>
    <xsd:import namespace="88609682-a782-4fe4-9dc3-70f3089bbe42"/>
    <xsd:element name="properties">
      <xsd:complexType>
        <xsd:sequence>
          <xsd:element name="documentManagement">
            <xsd:complexType>
              <xsd:all>
                <xsd:element ref="ns2:Region"/>
                <xsd:element ref="ns2:DateRetention" minOccurs="0"/>
                <xsd:element ref="ns3:Retention_x0020_Label" minOccurs="0"/>
                <xsd:element ref="ns4:Date_x0020_Opened" minOccurs="0"/>
                <xsd:element ref="ns4:Date_x0020_Closed" minOccurs="0"/>
                <xsd:element ref="ns5:Security_x0020_Classification" minOccurs="0"/>
                <xsd:element ref="ns6:LegacyData" minOccurs="0"/>
                <xsd:element ref="ns7:_dlc_DocId" minOccurs="0"/>
                <xsd:element ref="ns7:_dlc_DocIdUrl" minOccurs="0"/>
                <xsd:element ref="ns7:_dlc_DocIdPersistId" minOccurs="0"/>
                <xsd:element ref="ns7:m975189f4ba442ecbf67d4147307b177" minOccurs="0"/>
                <xsd:element ref="ns7:TaxCatchAll" minOccurs="0"/>
                <xsd:element ref="ns7:TaxCatchAllLabel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7:SharedWithUsers" minOccurs="0"/>
                <xsd:element ref="ns7:SharedWithDetails" minOccurs="0"/>
                <xsd:element ref="ns5:Descriptor" minOccurs="0"/>
                <xsd:element ref="ns4:Government_x0020_Body" minOccurs="0"/>
                <xsd:element ref="ns2:Month" minOccurs="0"/>
                <xsd:element ref="ns2:Year" minOccurs="0"/>
                <xsd:element ref="ns2:GIAADOCCATEGORY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4c542-d62c-4b02-aa42-f8c92c5a2738" elementFormDefault="qualified">
    <xsd:import namespace="http://schemas.microsoft.com/office/2006/documentManagement/types"/>
    <xsd:import namespace="http://schemas.microsoft.com/office/infopath/2007/PartnerControls"/>
    <xsd:element name="Region" ma:index="2" ma:displayName="Region" ma:format="Dropdown" ma:internalName="Region" ma:readOnly="false">
      <xsd:simpleType>
        <xsd:restriction base="dms:Choice">
          <xsd:enumeration value="NPH"/>
          <xsd:enumeration value="Midlands"/>
          <xsd:enumeration value="South"/>
          <xsd:enumeration value="London"/>
          <xsd:enumeration value="Cross Project"/>
        </xsd:restriction>
      </xsd:simpleType>
    </xsd:element>
    <xsd:element name="DateRetention" ma:index="3" nillable="true" ma:displayName="Retention Date" ma:description="Project requires that documents are retained up until this date" ma:format="DateOnly" ma:internalName="DateRetention">
      <xsd:simpleType>
        <xsd:restriction base="dms:DateTime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onth" ma:index="34" nillable="true" ma:displayName="Month" ma:format="Dropdown" ma:internalName="Month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Year" ma:index="35" nillable="true" ma:displayName="Year" ma:format="Dropdown" ma:internalName="Year">
      <xsd:simpleType>
        <xsd:restriction base="dms:Choice">
          <xsd:enumeration value="2018"/>
          <xsd:enumeration value="2019"/>
          <xsd:enumeration value="2020"/>
          <xsd:enumeration value="2021"/>
          <xsd:enumeration value="2022"/>
          <xsd:enumeration value="2023"/>
        </xsd:restriction>
      </xsd:simpleType>
    </xsd:element>
    <xsd:element name="GIAADOCCATEGORY" ma:index="36" nillable="true" ma:displayName="GIAA DOC CATEGORY" ma:format="Dropdown" ma:internalName="GIAADOCCATEGORY">
      <xsd:simpleType>
        <xsd:restriction base="dms:Choice">
          <xsd:enumeration value="Access Control"/>
          <xsd:enumeration value="Administration"/>
          <xsd:enumeration value="Allocation Process"/>
          <xsd:enumeration value="Assurance"/>
          <xsd:enumeration value="External Stakeholders"/>
          <xsd:enumeration value="Finance System Management"/>
          <xsd:enumeration value="Governances"/>
          <xsd:enumeration value="Grants Policy Procedure "/>
          <xsd:enumeration value="Monitoring"/>
          <xsd:enumeration value="Reporting "/>
          <xsd:enumeration value="Risk Register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9" nillable="true" ma:taxonomy="true" ma:internalName="lcf76f155ced4ddcb4097134ff3c332f" ma:taxonomyFieldName="MediaServiceImageTags" ma:displayName="Image Tags" ma:readOnly="false" ma:fieldId="{5cf76f15-5ced-4ddc-b409-7134ff3c332f}" ma:taxonomyMulti="true" ma:sspId="07c4ed84-5fe0-43ce-92b1-d76889ed74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4" nillable="true" ma:displayName="Retention Label" ma:hidden="true" ma:internalName="Retention_x0020_Label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Date_x0020_Opened" ma:index="5" nillable="true" ma:displayName="Date Opened" ma:default="[Today]" ma:format="DateOnly" ma:hidden="true" ma:internalName="Date_x0020_Opened" ma:readOnly="false">
      <xsd:simpleType>
        <xsd:restriction base="dms:DateTime"/>
      </xsd:simpleType>
    </xsd:element>
    <xsd:element name="Date_x0020_Closed" ma:index="6" nillable="true" ma:displayName="Date Closed" ma:format="DateOnly" ma:hidden="true" ma:internalName="Date_x0020_Closed" ma:readOnly="false">
      <xsd:simpleType>
        <xsd:restriction base="dms:DateTime"/>
      </xsd:simpleType>
    </xsd:element>
    <xsd:element name="Government_x0020_Body" ma:index="33" nillable="true" ma:displayName="Government Body" ma:default="DIT" ma:hidden="true" ma:internalName="Government_x0020_Body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3f72e-ace3-48fb-9c1f-5b513408b31f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7" nillable="true" ma:displayName="Security Classification" ma:default="OFFICIAL" ma:format="Dropdown" ma:hidden="true" ma:indexed="true" ma:internalName="Security_x0020_Classification" ma:readOnly="false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31" nillable="true" ma:displayName="Descriptor" ma:default="" ma:format="Dropdown" ma:hidden="true" ma:indexed="true" ma:internalName="Descriptor" ma:readOnly="false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8" nillable="true" ma:displayName="Legacy Data" ma:hidden="true" ma:internalName="LegacyData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9682-a782-4fe4-9dc3-70f3089bbe42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hidden="true" ma:internalName="_dlc_DocId" ma:readOnly="fals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975189f4ba442ecbf67d4147307b177" ma:index="14" nillable="true" ma:taxonomy="true" ma:internalName="m975189f4ba442ecbf67d4147307b177" ma:taxonomyFieldName="Business_x0020_Unit" ma:displayName="Business Unit" ma:readOnly="false" ma:default="1;#DIT:International Trade and Investment:UK Regions|11abf90b-2f4c-462b-8e50-ae05d3c38e40" ma:fieldId="{6975189f-4ba4-42ec-bf67-d4147307b177}" ma:sspId="07c4ed84-5fe0-43ce-92b1-d76889ed7488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b8e4f1a0-5dcd-4d84-9996-539f2c42e859}" ma:internalName="TaxCatchAll" ma:readOnly="false" ma:showField="CatchAllData" ma:web="88609682-a782-4fe4-9dc3-70f3089bb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b8e4f1a0-5dcd-4d84-9996-539f2c42e859}" ma:internalName="TaxCatchAllLabel" ma:readOnly="false" ma:showField="CatchAllDataLabel" ma:web="88609682-a782-4fe4-9dc3-70f3089bb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FA7734-22B5-4242-9EE4-621C901A3C3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063f72e-ace3-48fb-9c1f-5b513408b31f"/>
    <ds:schemaRef ds:uri="aaacb922-5235-4a66-b188-303b9b46fbd7"/>
    <ds:schemaRef ds:uri="88609682-a782-4fe4-9dc3-70f3089bbe42"/>
    <ds:schemaRef ds:uri="http://purl.org/dc/terms/"/>
    <ds:schemaRef ds:uri="b413c3fd-5a3b-4239-b985-69032e371c04"/>
    <ds:schemaRef ds:uri="a8f60570-4bd3-4f2b-950b-a996de8ab151"/>
    <ds:schemaRef ds:uri="http://schemas.microsoft.com/office/2006/documentManagement/types"/>
    <ds:schemaRef ds:uri="8c34c542-d62c-4b02-aa42-f8c92c5a273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54BC5D-4BB4-48AD-80BE-72B3A1AB55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79B0FE-1BDD-4868-8BDF-412E642FC71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320ADF6-F77C-4F3D-A8CE-13E7F4E81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34c542-d62c-4b02-aa42-f8c92c5a2738"/>
    <ds:schemaRef ds:uri="a8f60570-4bd3-4f2b-950b-a996de8ab151"/>
    <ds:schemaRef ds:uri="b413c3fd-5a3b-4239-b985-69032e371c04"/>
    <ds:schemaRef ds:uri="0063f72e-ace3-48fb-9c1f-5b513408b31f"/>
    <ds:schemaRef ds:uri="aaacb922-5235-4a66-b188-303b9b46fbd7"/>
    <ds:schemaRef ds:uri="88609682-a782-4fe4-9dc3-70f3089bb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214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Hunt, Joanne (Trade)</dc:creator>
  <cp:lastModifiedBy>Stephanie Jones</cp:lastModifiedBy>
  <cp:revision>1</cp:revision>
  <dcterms:created xsi:type="dcterms:W3CDTF">2022-05-24T16:08:16Z</dcterms:created>
  <dcterms:modified xsi:type="dcterms:W3CDTF">2022-05-26T07:41:52Z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1c05e37-788c-4c59-b50e-5c98323c0a70_Enabled">
    <vt:lpwstr>true</vt:lpwstr>
  </property>
  <property fmtid="{D5CDD505-2E9C-101B-9397-08002B2CF9AE}" pid="3" name="MSIP_Label_c1c05e37-788c-4c59-b50e-5c98323c0a70_SetDate">
    <vt:lpwstr>2022-05-24T16:08:16Z</vt:lpwstr>
  </property>
  <property fmtid="{D5CDD505-2E9C-101B-9397-08002B2CF9AE}" pid="4" name="MSIP_Label_c1c05e37-788c-4c59-b50e-5c98323c0a70_Method">
    <vt:lpwstr>Standard</vt:lpwstr>
  </property>
  <property fmtid="{D5CDD505-2E9C-101B-9397-08002B2CF9AE}" pid="5" name="MSIP_Label_c1c05e37-788c-4c59-b50e-5c98323c0a70_Name">
    <vt:lpwstr>OFFICIAL</vt:lpwstr>
  </property>
  <property fmtid="{D5CDD505-2E9C-101B-9397-08002B2CF9AE}" pid="6" name="MSIP_Label_c1c05e37-788c-4c59-b50e-5c98323c0a70_SiteId">
    <vt:lpwstr>8fa217ec-33aa-46fb-ad96-dfe68006bb86</vt:lpwstr>
  </property>
  <property fmtid="{D5CDD505-2E9C-101B-9397-08002B2CF9AE}" pid="7" name="MSIP_Label_c1c05e37-788c-4c59-b50e-5c98323c0a70_ActionId">
    <vt:lpwstr>f1d7fdc7-d972-48cc-9279-e7a9dbe2ab29</vt:lpwstr>
  </property>
  <property fmtid="{D5CDD505-2E9C-101B-9397-08002B2CF9AE}" pid="8" name="MSIP_Label_c1c05e37-788c-4c59-b50e-5c98323c0a70_ContentBits">
    <vt:lpwstr>0</vt:lpwstr>
  </property>
  <property fmtid="{D5CDD505-2E9C-101B-9397-08002B2CF9AE}" pid="9" name="ContentTypeId">
    <vt:lpwstr>0x0101009D2D4E8C719FDA47B9B6E383CF9F5C6B</vt:lpwstr>
  </property>
  <property fmtid="{D5CDD505-2E9C-101B-9397-08002B2CF9AE}" pid="10" name="Business Unit">
    <vt:lpwstr>1;#DIT:International Trade and Investment:UK Regions|11abf90b-2f4c-462b-8e50-ae05d3c38e40</vt:lpwstr>
  </property>
  <property fmtid="{D5CDD505-2E9C-101B-9397-08002B2CF9AE}" pid="11" name="MediaServiceImageTags">
    <vt:lpwstr/>
  </property>
  <property fmtid="{D5CDD505-2E9C-101B-9397-08002B2CF9AE}" pid="12" name="_dlc_DocIdItemGuid">
    <vt:lpwstr>e0584bdf-c9fb-417f-b962-713b707d67fa</vt:lpwstr>
  </property>
</Properties>
</file>